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56" r:id="rId3"/>
    <p:sldId id="280" r:id="rId4"/>
    <p:sldId id="281" r:id="rId5"/>
    <p:sldId id="282" r:id="rId6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30" y="96"/>
      </p:cViewPr>
      <p:guideLst>
        <p:guide orient="horz" pos="3024"/>
        <p:guide pos="302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8C2E7-1138-4951-8CD8-BBF15AF343D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61479-EC28-4106-B5AD-1CEE5C831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FEB6-1F27-4FF9-AF14-85356E979E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9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5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4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5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4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123A-9C51-48DF-9354-E284BBA02D30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A9B0-2A21-4699-81A2-3DA4DC96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8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hyperlink" Target="http://www.youtube.com/watch?v=wwcx2DVXHF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hyperlink" Target="http://www.alere.co.uk/critical-care/alere-determinetm-hiv-12-agab-combo-148/product-listing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59" y="542846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Check kit before use. Use only items that have not expired or been damaged.</a:t>
            </a:r>
            <a:endParaRPr lang="en-US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Bring kit and previously stored specimens to room temperature prior to use.</a:t>
            </a:r>
            <a:endParaRPr lang="en-US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Always use universal safety precautions when handling specimens.  Keep work areas clean and organized</a:t>
            </a:r>
            <a:r>
              <a:rPr lang="en-US" sz="1000" b="1" dirty="0" smtClean="0"/>
              <a:t>.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This outline </a:t>
            </a:r>
            <a:r>
              <a:rPr lang="en-US" sz="1000" b="1" dirty="0" smtClean="0"/>
              <a:t>does not replace </a:t>
            </a:r>
            <a:r>
              <a:rPr lang="en-US" sz="1000" b="1" dirty="0"/>
              <a:t>the product insert or your standard operating procedure (SOP).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304800" y="-50976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Determine HIV -1/2 Rapid Test</a:t>
            </a:r>
            <a:endParaRPr lang="en-US" sz="1600" dirty="0"/>
          </a:p>
          <a:p>
            <a:pPr algn="ctr"/>
            <a:r>
              <a:rPr lang="en-US" sz="1100" b="1" dirty="0"/>
              <a:t>(For use with whole blood, serum, or plasma)</a:t>
            </a:r>
            <a:r>
              <a:rPr lang="en-US" sz="1200" b="1" dirty="0"/>
              <a:t/>
            </a:r>
            <a:br>
              <a:rPr lang="en-US" sz="1200" b="1" dirty="0"/>
            </a:b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512" y="475764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etermine 2 test str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22696"/>
            <a:ext cx="1752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etermine 3 label 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2696"/>
            <a:ext cx="173736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etermine 1 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2696"/>
            <a:ext cx="1733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etermine 4 pull foil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1497"/>
            <a:ext cx="173736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0050" y="2540913"/>
            <a:ext cx="1581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+mj-lt"/>
              </a:rPr>
              <a:t>Collect all necessary supplies.</a:t>
            </a:r>
            <a:endParaRPr lang="en-US" sz="10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16640" y="2555544"/>
            <a:ext cx="1969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Use </a:t>
            </a:r>
            <a:r>
              <a:rPr lang="en-US" sz="1000" b="1" dirty="0"/>
              <a:t>1 strip per c</a:t>
            </a:r>
            <a:r>
              <a:rPr lang="en-US" sz="1000" b="1" dirty="0" smtClean="0"/>
              <a:t>lient. Record lot # and expiry date in the register.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25146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Label the test strip with client </a:t>
            </a:r>
            <a:r>
              <a:rPr lang="en-US" sz="1000" b="1" dirty="0" smtClean="0"/>
              <a:t>ID </a:t>
            </a:r>
            <a:r>
              <a:rPr lang="en-US" sz="1000" b="1" dirty="0"/>
              <a:t>number.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114764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34187" y="39622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Store kit:  </a:t>
            </a:r>
          </a:p>
          <a:p>
            <a:r>
              <a:rPr lang="en-US" sz="1000" b="1" dirty="0" smtClean="0"/>
              <a:t>2 - 30° C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0" y="1295400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927160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-1581913" y="2880070"/>
            <a:ext cx="5449825" cy="22859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2990087" y="2880069"/>
            <a:ext cx="5449825" cy="22859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6250" y="4369713"/>
            <a:ext cx="1581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Pull off the protective foil cover. </a:t>
            </a:r>
            <a:endParaRPr lang="en-US" sz="1000" dirty="0"/>
          </a:p>
        </p:txBody>
      </p:sp>
      <p:sp>
        <p:nvSpPr>
          <p:cNvPr id="24" name="Rectangle 23"/>
          <p:cNvSpPr/>
          <p:nvPr/>
        </p:nvSpPr>
        <p:spPr>
          <a:xfrm>
            <a:off x="2667000" y="4352836"/>
            <a:ext cx="1809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Collect  50 µl of specimen using either a capillary tube or precision pipette.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3000" y="4343400"/>
            <a:ext cx="160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Apply the specimen to the absorbent pad on the strip.</a:t>
            </a:r>
            <a:endParaRPr lang="en-US" sz="1000" dirty="0">
              <a:latin typeface="Cambria" panose="02040503050406030204" pitchFamily="18" charset="0"/>
            </a:endParaRPr>
          </a:p>
        </p:txBody>
      </p:sp>
      <p:pic>
        <p:nvPicPr>
          <p:cNvPr id="1025" name="Picture 1" descr="Determine 9  read resul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4993945"/>
            <a:ext cx="1737360" cy="12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termine 8 tim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2" y="4993945"/>
            <a:ext cx="1740408" cy="12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etermine 7 add buffer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93944"/>
            <a:ext cx="1737360" cy="12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Determin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23334"/>
          <a:stretch>
            <a:fillRect/>
          </a:stretch>
        </p:blipFill>
        <p:spPr bwMode="auto">
          <a:xfrm>
            <a:off x="3505200" y="3151497"/>
            <a:ext cx="990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45007" y="6172200"/>
            <a:ext cx="19171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For whole blood only add drop of chase buffer to the specimen pad.</a:t>
            </a:r>
            <a:endParaRPr lang="en-US" sz="1000" dirty="0"/>
          </a:p>
        </p:txBody>
      </p:sp>
      <p:sp>
        <p:nvSpPr>
          <p:cNvPr id="39" name="Rectangle 38"/>
          <p:cNvSpPr/>
          <p:nvPr/>
        </p:nvSpPr>
        <p:spPr>
          <a:xfrm>
            <a:off x="2667000" y="6181636"/>
            <a:ext cx="1809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Wait 15 minutes (no longer than 60 minutes) before reading the results. 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3000" y="6172200"/>
            <a:ext cx="175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Read and record the results and other pertinent info on the worksheet.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7109285"/>
            <a:ext cx="1131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 smtClean="0"/>
              <a:t>Reactive</a:t>
            </a:r>
            <a:endParaRPr lang="en-US" sz="1000" b="1" dirty="0"/>
          </a:p>
          <a:p>
            <a:r>
              <a:rPr lang="en-US" sz="1000" b="1" dirty="0">
                <a:solidFill>
                  <a:srgbClr val="FF0000"/>
                </a:solidFill>
              </a:rPr>
              <a:t>2 lines </a:t>
            </a:r>
            <a:r>
              <a:rPr lang="en-US" sz="1000" b="1" dirty="0"/>
              <a:t>of any intensity </a:t>
            </a:r>
            <a:r>
              <a:rPr lang="en-US" sz="1000" b="1" dirty="0" smtClean="0"/>
              <a:t>appear in </a:t>
            </a:r>
            <a:r>
              <a:rPr lang="en-US" sz="1000" b="1" dirty="0">
                <a:solidFill>
                  <a:srgbClr val="FF0000"/>
                </a:solidFill>
              </a:rPr>
              <a:t>both</a:t>
            </a:r>
            <a:r>
              <a:rPr lang="en-US" sz="1000" b="1" dirty="0"/>
              <a:t> the </a:t>
            </a:r>
            <a:r>
              <a:rPr lang="en-US" sz="1000" b="1" dirty="0">
                <a:solidFill>
                  <a:srgbClr val="FF0000"/>
                </a:solidFill>
              </a:rPr>
              <a:t>control</a:t>
            </a:r>
            <a:r>
              <a:rPr lang="en-US" sz="1000" b="1" dirty="0"/>
              <a:t> and </a:t>
            </a:r>
            <a:r>
              <a:rPr lang="en-US" sz="1000" b="1" dirty="0">
                <a:solidFill>
                  <a:srgbClr val="FF0000"/>
                </a:solidFill>
              </a:rPr>
              <a:t>patient</a:t>
            </a:r>
            <a:r>
              <a:rPr lang="en-US" sz="1000" b="1" dirty="0"/>
              <a:t> </a:t>
            </a:r>
            <a:r>
              <a:rPr lang="en-US" sz="1000" b="1" dirty="0" smtClean="0"/>
              <a:t>areas.</a:t>
            </a:r>
            <a:endParaRPr lang="en-US" sz="1000" b="1" dirty="0"/>
          </a:p>
        </p:txBody>
      </p:sp>
      <p:sp>
        <p:nvSpPr>
          <p:cNvPr id="32" name="Rectangle 31"/>
          <p:cNvSpPr/>
          <p:nvPr/>
        </p:nvSpPr>
        <p:spPr>
          <a:xfrm>
            <a:off x="2819400" y="7109285"/>
            <a:ext cx="11477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Non-reactive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1 line </a:t>
            </a:r>
            <a:r>
              <a:rPr lang="en-US" sz="1000" b="1" dirty="0"/>
              <a:t>appears in the </a:t>
            </a:r>
            <a:r>
              <a:rPr lang="en-US" sz="1000" b="1" dirty="0">
                <a:solidFill>
                  <a:srgbClr val="FF0000"/>
                </a:solidFill>
              </a:rPr>
              <a:t>control</a:t>
            </a:r>
            <a:r>
              <a:rPr lang="en-US" sz="1000" b="1" dirty="0"/>
              <a:t> area</a:t>
            </a:r>
            <a:br>
              <a:rPr lang="en-US" sz="1000" b="1" dirty="0"/>
            </a:br>
            <a:r>
              <a:rPr lang="en-US" sz="1000" b="1" dirty="0"/>
              <a:t>and no line in the patient area.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57800" y="7109285"/>
            <a:ext cx="152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Invalid</a:t>
            </a:r>
          </a:p>
          <a:p>
            <a:r>
              <a:rPr lang="en-US" sz="1000" b="1" dirty="0"/>
              <a:t>No line appears in the </a:t>
            </a:r>
            <a:r>
              <a:rPr lang="en-US" sz="1000" b="1" dirty="0">
                <a:solidFill>
                  <a:srgbClr val="FF0000"/>
                </a:solidFill>
              </a:rPr>
              <a:t>control</a:t>
            </a:r>
            <a:r>
              <a:rPr lang="en-US" sz="1000" b="1" dirty="0"/>
              <a:t> area.</a:t>
            </a:r>
            <a:br>
              <a:rPr lang="en-US" sz="1000" b="1" dirty="0"/>
            </a:br>
            <a:r>
              <a:rPr lang="en-US" sz="1000" b="1" dirty="0"/>
              <a:t>Do not report invalid results. Repeat test </a:t>
            </a:r>
            <a:r>
              <a:rPr lang="en-US" sz="1000" b="1" dirty="0" smtClean="0"/>
              <a:t>with </a:t>
            </a:r>
            <a:r>
              <a:rPr lang="en-US" sz="1000" b="1" dirty="0"/>
              <a:t>a new test device even if a </a:t>
            </a:r>
            <a:r>
              <a:rPr lang="en-US" sz="1000" b="1" dirty="0" smtClean="0"/>
              <a:t>line appears </a:t>
            </a:r>
            <a:r>
              <a:rPr lang="en-US" sz="1000" b="1" dirty="0"/>
              <a:t>in the patient area.</a:t>
            </a:r>
          </a:p>
        </p:txBody>
      </p:sp>
      <p:pic>
        <p:nvPicPr>
          <p:cNvPr id="2" name="Picture 2" descr="\\Cdc\project\CGH_DGHA\BR_GAP\ILB\SEROLOGY &amp; INCIDENCE TEAM\PHOTOS - TA Visits\Rapid HIV test pictures\Professional Pic\Determine\Mayer_21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30542"/>
            <a:ext cx="483516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\\Cdc\project\CGH_DGHA\BR_GAP\ILB\SEROLOGY &amp; INCIDENCE TEAM\PHOTOS - TA Visits\Rapid HIV test pictures\Professional Pic\Determine\Mayer_21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930542"/>
            <a:ext cx="483516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\\Cdc\project\CGH_DGHA\BR_GAP\ILB\SEROLOGY &amp; INCIDENCE TEAM\PHOTOS - TA Visits\Rapid HIV test pictures\Professional Pic\Determine\Mayer_21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930542"/>
            <a:ext cx="483517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\\Cdc\project\CGH_DGHA\BR_GAP\ILB\SEROLOGY &amp; INCIDENCE TEAM\PHOTOS - TA Visits\Rapid HIV test pictures\Professional Pic\Determine\Mayer_21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17" y="6929343"/>
            <a:ext cx="48352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lere.co.uk/images/product/thumbs/1_prod_43ebe78a7aed2dfb478c3674bf662a3c.jpg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16510" r="1011" b="16755"/>
          <a:stretch/>
        </p:blipFill>
        <p:spPr bwMode="auto">
          <a:xfrm>
            <a:off x="4805798" y="3155708"/>
            <a:ext cx="1747402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wwcx2DVXHFM/hqdefault.jpg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/>
          <a:stretch/>
        </p:blipFill>
        <p:spPr bwMode="auto">
          <a:xfrm rot="5400000">
            <a:off x="2392021" y="3235753"/>
            <a:ext cx="1193222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85214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Check kit before use. Use only items that have not expired or been damaged.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Bring kit and previously stored specimens to room temperature prior to use.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Always use universal safety precautions when handling specimens.  Keep work areas clean and organized</a:t>
            </a:r>
            <a:r>
              <a:rPr lang="en-US" sz="1100" b="1" dirty="0" smtClean="0"/>
              <a:t>.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This outline </a:t>
            </a:r>
            <a:r>
              <a:rPr lang="en-US" sz="1100" b="1" dirty="0" smtClean="0"/>
              <a:t>does not replace </a:t>
            </a:r>
            <a:r>
              <a:rPr lang="en-US" sz="1100" b="1" dirty="0"/>
              <a:t>the product insert or your standard operating procedure (SOP).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304800" y="101424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/>
              <a:t>Uni</a:t>
            </a:r>
            <a:r>
              <a:rPr lang="en-US" sz="1600" b="1" dirty="0" smtClean="0"/>
              <a:t>-Gold HIV -1/2 Rapid </a:t>
            </a:r>
            <a:r>
              <a:rPr lang="en-US" sz="1600" b="1" dirty="0"/>
              <a:t>Test</a:t>
            </a:r>
            <a:endParaRPr lang="en-US" sz="1600" dirty="0"/>
          </a:p>
          <a:p>
            <a:pPr algn="ctr"/>
            <a:r>
              <a:rPr lang="en-US" sz="1100" b="1" dirty="0"/>
              <a:t>(For use with whole blood, serum, or plasma)</a:t>
            </a:r>
            <a:r>
              <a:rPr lang="en-US" sz="1200" b="1" dirty="0"/>
              <a:t/>
            </a:r>
            <a:br>
              <a:rPr lang="en-US" sz="1200" b="1" dirty="0"/>
            </a:b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9436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3190964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34187" y="192022"/>
            <a:ext cx="784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Store kit:  </a:t>
            </a:r>
          </a:p>
          <a:p>
            <a:r>
              <a:rPr lang="en-US" sz="1100" b="1" dirty="0" smtClean="0"/>
              <a:t>2 - 30° C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0" y="1371600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5017008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-1581913" y="2956270"/>
            <a:ext cx="5449825" cy="22859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2990087" y="2956269"/>
            <a:ext cx="5449825" cy="22859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gold 1 k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1770568" cy="108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nigold 2 label dev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1523999"/>
            <a:ext cx="1762125" cy="108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Unigold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r="10001"/>
          <a:stretch>
            <a:fillRect/>
          </a:stretch>
        </p:blipFill>
        <p:spPr bwMode="auto">
          <a:xfrm>
            <a:off x="4648200" y="1523999"/>
            <a:ext cx="1048244" cy="108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Unigold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5714999" y="1523999"/>
            <a:ext cx="1103378" cy="10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Unigold 4 specimen in dev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7238"/>
            <a:ext cx="1762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Unigold 5 reagent i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62" y="3287238"/>
            <a:ext cx="1762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Unigold 6 tim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287238"/>
            <a:ext cx="1762125" cy="11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Unigold 7 read resul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4" y="5105400"/>
            <a:ext cx="1762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Unigold result positiv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152400" y="7162800"/>
            <a:ext cx="129540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Unigold result negativ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2341114" y="7162800"/>
            <a:ext cx="1295400" cy="164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Unigold result invali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4648200" y="7132971"/>
            <a:ext cx="1243112" cy="16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5822" y="7060049"/>
            <a:ext cx="9328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 Reactive</a:t>
            </a:r>
            <a:endParaRPr lang="en-US" sz="1000" dirty="0"/>
          </a:p>
          <a:p>
            <a:r>
              <a:rPr lang="en-US" sz="1000" b="1" dirty="0">
                <a:solidFill>
                  <a:srgbClr val="FF0000"/>
                </a:solidFill>
              </a:rPr>
              <a:t>2 lines </a:t>
            </a:r>
            <a:r>
              <a:rPr lang="en-US" sz="1000" b="1" dirty="0"/>
              <a:t>of any intensity appear in </a:t>
            </a:r>
            <a:r>
              <a:rPr lang="en-US" sz="1000" b="1" dirty="0">
                <a:solidFill>
                  <a:srgbClr val="FF0000"/>
                </a:solidFill>
              </a:rPr>
              <a:t>both</a:t>
            </a:r>
            <a:r>
              <a:rPr lang="en-US" sz="1000" b="1" dirty="0"/>
              <a:t> the</a:t>
            </a:r>
            <a:r>
              <a:rPr lang="en-US" sz="1000" b="1" dirty="0">
                <a:solidFill>
                  <a:srgbClr val="FF0000"/>
                </a:solidFill>
              </a:rPr>
              <a:t> control </a:t>
            </a:r>
            <a:r>
              <a:rPr lang="en-US" sz="1000" b="1" dirty="0"/>
              <a:t>and </a:t>
            </a:r>
            <a:r>
              <a:rPr lang="en-US" sz="1000" b="1" dirty="0">
                <a:solidFill>
                  <a:srgbClr val="FF0000"/>
                </a:solidFill>
              </a:rPr>
              <a:t>test </a:t>
            </a:r>
            <a:r>
              <a:rPr lang="en-US" sz="1000" b="1" dirty="0"/>
              <a:t>areas.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3620680" y="7063026"/>
            <a:ext cx="11007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Non-reactive</a:t>
            </a:r>
            <a:endParaRPr lang="en-US" sz="1000" dirty="0"/>
          </a:p>
          <a:p>
            <a:r>
              <a:rPr lang="en-US" sz="1000" b="1" dirty="0">
                <a:solidFill>
                  <a:srgbClr val="FF0000"/>
                </a:solidFill>
              </a:rPr>
              <a:t>1 line </a:t>
            </a:r>
            <a:r>
              <a:rPr lang="en-US" sz="1000" b="1" dirty="0"/>
              <a:t>appears in the </a:t>
            </a:r>
            <a:r>
              <a:rPr lang="en-US" sz="1000" b="1" dirty="0">
                <a:solidFill>
                  <a:srgbClr val="FF0000"/>
                </a:solidFill>
              </a:rPr>
              <a:t>control </a:t>
            </a:r>
            <a:r>
              <a:rPr lang="en-US" sz="1000" b="1" dirty="0"/>
              <a:t>area and no line in the test area.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867400" y="6898719"/>
            <a:ext cx="9666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                                         Invalid</a:t>
            </a:r>
            <a:endParaRPr lang="en-US" sz="1000" dirty="0"/>
          </a:p>
          <a:p>
            <a:r>
              <a:rPr lang="en-US" sz="1000" b="1" dirty="0">
                <a:solidFill>
                  <a:srgbClr val="FF0000"/>
                </a:solidFill>
              </a:rPr>
              <a:t>No line </a:t>
            </a:r>
            <a:r>
              <a:rPr lang="en-US" sz="1000" b="1" dirty="0"/>
              <a:t>appears in the </a:t>
            </a:r>
            <a:r>
              <a:rPr lang="en-US" sz="1000" b="1" dirty="0">
                <a:solidFill>
                  <a:srgbClr val="FF0000"/>
                </a:solidFill>
              </a:rPr>
              <a:t>control </a:t>
            </a:r>
            <a:r>
              <a:rPr lang="en-US" sz="1000" b="1" dirty="0"/>
              <a:t>area. Do not report invalid results. Repeat test with a new test device even if a line appears in </a:t>
            </a:r>
            <a:r>
              <a:rPr lang="en-US" sz="1000" b="1" dirty="0" smtClean="0"/>
              <a:t>the </a:t>
            </a:r>
            <a:r>
              <a:rPr lang="en-US" sz="1000" b="1" dirty="0"/>
              <a:t>test area.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304800" y="2590800"/>
            <a:ext cx="14668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Collect test items and other necessary lab supplies.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2500994" y="2590800"/>
            <a:ext cx="17271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Remove device from package and label device with client identification number.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05351" y="2611398"/>
            <a:ext cx="1562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Collect specimen </a:t>
            </a:r>
            <a:r>
              <a:rPr lang="en-US" sz="1000" b="1" dirty="0" smtClean="0"/>
              <a:t> (blood or plasma or serum using </a:t>
            </a:r>
            <a:r>
              <a:rPr lang="en-US" sz="1000" b="1" dirty="0"/>
              <a:t>the disposable pipette. 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4419835"/>
            <a:ext cx="17144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Add 2 drops (approx. 60µl) of specimen to the sample port in the device. 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2552699" y="4397514"/>
            <a:ext cx="16944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Add 2 drops (approx. 60µl) of the appropriate wash reagent to sample port.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4764023" y="4419600"/>
            <a:ext cx="18272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Wait for 10 minutes (no longer than </a:t>
            </a:r>
            <a:r>
              <a:rPr lang="en-US" sz="1000" b="1"/>
              <a:t>20 </a:t>
            </a:r>
            <a:r>
              <a:rPr lang="en-US" sz="1000" b="1" smtClean="0"/>
              <a:t>min) </a:t>
            </a:r>
            <a:r>
              <a:rPr lang="en-US" sz="1000" b="1" dirty="0"/>
              <a:t>before reading the results.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540658" y="6227802"/>
            <a:ext cx="17453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Read and record the results and other pertinent info on the worksheet.</a:t>
            </a:r>
            <a:endParaRPr lang="en-US" sz="1000" dirty="0"/>
          </a:p>
        </p:txBody>
      </p:sp>
      <p:cxnSp>
        <p:nvCxnSpPr>
          <p:cNvPr id="1038" name="Straight Arrow Connector 1037"/>
          <p:cNvCxnSpPr/>
          <p:nvPr/>
        </p:nvCxnSpPr>
        <p:spPr>
          <a:xfrm flipH="1">
            <a:off x="571501" y="7810500"/>
            <a:ext cx="114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71501" y="8077200"/>
            <a:ext cx="114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/>
          <p:cNvSpPr txBox="1"/>
          <p:nvPr/>
        </p:nvSpPr>
        <p:spPr>
          <a:xfrm>
            <a:off x="381001" y="7675602"/>
            <a:ext cx="2519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</a:t>
            </a:r>
          </a:p>
          <a:p>
            <a:endParaRPr lang="en-US" sz="1000" b="1" dirty="0" smtClean="0"/>
          </a:p>
          <a:p>
            <a:r>
              <a:rPr lang="en-US" sz="1000" b="1" dirty="0" smtClean="0"/>
              <a:t>T</a:t>
            </a:r>
            <a:endParaRPr lang="en-US" sz="1000" b="1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2743700" y="7772400"/>
            <a:ext cx="114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53200" y="7675602"/>
            <a:ext cx="2519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</a:t>
            </a:r>
          </a:p>
          <a:p>
            <a:endParaRPr lang="en-US" sz="1000" b="1" dirty="0" smtClean="0"/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225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09014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Check kit before use. Use only items that have not expired or been damaged.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Bring kit and previously stored specimens to room temperature prior to use.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Always use universal safety precautions when handling specimens.  Keep work areas clean and organized</a:t>
            </a:r>
            <a:r>
              <a:rPr lang="en-US" sz="1000" b="1" dirty="0" smtClean="0"/>
              <a:t>.</a:t>
            </a: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This outline </a:t>
            </a:r>
            <a:r>
              <a:rPr lang="en-US" sz="1000" b="1" dirty="0" smtClean="0"/>
              <a:t>does not replace </a:t>
            </a:r>
            <a:r>
              <a:rPr lang="en-US" sz="1000" b="1" dirty="0"/>
              <a:t>the product insert or your standard operating procedure (SOP).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5224"/>
            <a:ext cx="5943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/>
              <a:t>Bioline</a:t>
            </a:r>
            <a:r>
              <a:rPr lang="en-US" sz="1600" b="1" dirty="0" smtClean="0"/>
              <a:t> HIV -1/2 Rapid </a:t>
            </a:r>
            <a:r>
              <a:rPr lang="en-US" sz="1600" b="1" dirty="0"/>
              <a:t>Test</a:t>
            </a:r>
          </a:p>
          <a:p>
            <a:pPr algn="ctr"/>
            <a:r>
              <a:rPr lang="en-US" sz="1100" b="1" dirty="0"/>
              <a:t>(For use with whole blood, serum, or plasma)</a:t>
            </a:r>
            <a:br>
              <a:rPr lang="en-US" sz="1100" b="1" dirty="0"/>
            </a:br>
            <a:endParaRPr lang="en-US" sz="11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1816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3136392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/>
          </a:p>
        </p:txBody>
      </p:sp>
      <p:sp>
        <p:nvSpPr>
          <p:cNvPr id="10" name="Rectangle 9"/>
          <p:cNvSpPr/>
          <p:nvPr/>
        </p:nvSpPr>
        <p:spPr>
          <a:xfrm>
            <a:off x="6034187" y="115822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Store kit:  </a:t>
            </a:r>
          </a:p>
          <a:p>
            <a:r>
              <a:rPr lang="en-US" sz="1000" b="1" dirty="0"/>
              <a:t>1</a:t>
            </a:r>
            <a:r>
              <a:rPr lang="en-US" sz="1000" b="1" dirty="0" smtClean="0"/>
              <a:t> - 30° C</a:t>
            </a:r>
            <a:endParaRPr lang="en-US" sz="10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1317028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/>
          </a:p>
        </p:txBody>
      </p:sp>
      <p:sp>
        <p:nvSpPr>
          <p:cNvPr id="21" name="Rectangle 20"/>
          <p:cNvSpPr/>
          <p:nvPr/>
        </p:nvSpPr>
        <p:spPr>
          <a:xfrm>
            <a:off x="0" y="4962436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/>
          </a:p>
        </p:txBody>
      </p:sp>
      <p:sp>
        <p:nvSpPr>
          <p:cNvPr id="28" name="Rectangle 27"/>
          <p:cNvSpPr/>
          <p:nvPr/>
        </p:nvSpPr>
        <p:spPr>
          <a:xfrm rot="5400000">
            <a:off x="-1581913" y="2901698"/>
            <a:ext cx="5449825" cy="22859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/>
          </a:p>
        </p:txBody>
      </p:sp>
      <p:sp>
        <p:nvSpPr>
          <p:cNvPr id="29" name="Rectangle 28"/>
          <p:cNvSpPr/>
          <p:nvPr/>
        </p:nvSpPr>
        <p:spPr>
          <a:xfrm rot="5400000">
            <a:off x="2990087" y="2901697"/>
            <a:ext cx="5449825" cy="22859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689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00" b="1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1426146"/>
            <a:ext cx="1836737" cy="12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1027" name="Picture 3" descr="HIV_013a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447800"/>
            <a:ext cx="1844675" cy="11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etermin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23334"/>
          <a:stretch>
            <a:fillRect/>
          </a:stretch>
        </p:blipFill>
        <p:spPr bwMode="auto">
          <a:xfrm>
            <a:off x="4724400" y="1447800"/>
            <a:ext cx="1828800" cy="11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IV_027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3"/>
          <a:stretch>
            <a:fillRect/>
          </a:stretch>
        </p:blipFill>
        <p:spPr bwMode="auto">
          <a:xfrm>
            <a:off x="304800" y="3222028"/>
            <a:ext cx="1819274" cy="127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IV_037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222027"/>
            <a:ext cx="1844675" cy="127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IV_043a8"/>
          <p:cNvPicPr>
            <a:picLocks noChangeAspect="1" noChangeArrowheads="1"/>
          </p:cNvPicPr>
          <p:nvPr/>
        </p:nvPicPr>
        <p:blipFill>
          <a:blip r:embed="rId7" cstate="print">
            <a:lum bright="1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1" y="3222028"/>
            <a:ext cx="1844675" cy="12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Oraquick blood 8 tim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54600"/>
            <a:ext cx="1819274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Virocheck 7 read resul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5054600"/>
            <a:ext cx="18446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591830"/>
            <a:ext cx="13126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Collect test items and other necessary lab supplies.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2591830"/>
            <a:ext cx="182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Remove device from package and label device </a:t>
            </a:r>
            <a:r>
              <a:rPr lang="en-US" sz="1000" b="1"/>
              <a:t>with </a:t>
            </a:r>
            <a:r>
              <a:rPr lang="en-US" sz="1000" b="1" dirty="0"/>
              <a:t>c</a:t>
            </a:r>
            <a:r>
              <a:rPr lang="en-US" sz="1000" b="1" smtClean="0"/>
              <a:t>lient </a:t>
            </a:r>
            <a:r>
              <a:rPr lang="en-US" sz="1000" b="1" dirty="0"/>
              <a:t>identification number.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2612428"/>
            <a:ext cx="146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Use </a:t>
            </a:r>
            <a:r>
              <a:rPr lang="en-US" sz="1000" b="1" dirty="0"/>
              <a:t>a </a:t>
            </a:r>
            <a:r>
              <a:rPr lang="en-US" sz="1000" b="1" dirty="0" smtClean="0"/>
              <a:t>precision pipette  to </a:t>
            </a:r>
            <a:r>
              <a:rPr lang="en-US" sz="1000" b="1" dirty="0"/>
              <a:t>collect 10 µL of serum or plasma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441228"/>
            <a:ext cx="175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Use a disposable capillary pipette to </a:t>
            </a:r>
            <a:r>
              <a:rPr lang="en-US" sz="1000" b="1" dirty="0"/>
              <a:t>draw 20 µL of whole blood up to fill 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00" y="4419142"/>
            <a:ext cx="1904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Apply the serum, plasma or whole blood specimen to the sample well of the test device.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4419600"/>
            <a:ext cx="137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Add 4 drops of the Assay diluent to the sample well.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6503" y="6227802"/>
            <a:ext cx="2109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dirty="0"/>
              <a:t>Start timer and read the test results within </a:t>
            </a:r>
            <a:r>
              <a:rPr lang="en-US" sz="1000" b="1" dirty="0" smtClean="0"/>
              <a:t>10 </a:t>
            </a:r>
            <a:r>
              <a:rPr lang="en-US" sz="1000" b="1" dirty="0"/>
              <a:t>to 20 minutes. Don’t read test results after 20 minutes.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7000" y="6227802"/>
            <a:ext cx="190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dirty="0"/>
              <a:t>Read and record the results and other pertinent info on the worksheet.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78316" y="6934200"/>
            <a:ext cx="10744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Reactive</a:t>
            </a:r>
            <a:endParaRPr lang="en-US" sz="1000" b="1" dirty="0"/>
          </a:p>
          <a:p>
            <a:r>
              <a:rPr lang="en-US" sz="1000" b="1" dirty="0"/>
              <a:t>Presence of </a:t>
            </a:r>
            <a:r>
              <a:rPr lang="en-US" sz="1000" b="1" dirty="0">
                <a:solidFill>
                  <a:srgbClr val="FF0000"/>
                </a:solidFill>
              </a:rPr>
              <a:t>2 (“C”, “1” and “2”)</a:t>
            </a:r>
            <a:r>
              <a:rPr lang="en-US" sz="1000" b="1" dirty="0"/>
              <a:t> or </a:t>
            </a:r>
            <a:endParaRPr lang="en-US" sz="1000" b="1" dirty="0" smtClean="0"/>
          </a:p>
          <a:p>
            <a:r>
              <a:rPr lang="en-US" sz="1000" b="1" dirty="0" smtClean="0"/>
              <a:t>more </a:t>
            </a:r>
            <a:r>
              <a:rPr lang="en-US" sz="1000" b="1" dirty="0"/>
              <a:t>lines within the Result window.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58539" y="6934200"/>
            <a:ext cx="949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Non-reactive</a:t>
            </a:r>
            <a:endParaRPr lang="en-US" sz="1000" b="1" dirty="0"/>
          </a:p>
          <a:p>
            <a:r>
              <a:rPr lang="en-US" sz="1000" b="1" dirty="0">
                <a:solidFill>
                  <a:srgbClr val="FF0000"/>
                </a:solidFill>
              </a:rPr>
              <a:t>1 line </a:t>
            </a:r>
            <a:r>
              <a:rPr lang="en-US" sz="1000" b="1" dirty="0"/>
              <a:t>appears in the </a:t>
            </a:r>
            <a:r>
              <a:rPr lang="en-US" sz="1000" b="1" dirty="0">
                <a:solidFill>
                  <a:srgbClr val="FF0000"/>
                </a:solidFill>
              </a:rPr>
              <a:t>control (“C”) </a:t>
            </a:r>
            <a:r>
              <a:rPr lang="en-US" sz="1000" b="1" dirty="0"/>
              <a:t>area and no line in the </a:t>
            </a:r>
            <a:r>
              <a:rPr lang="en-US" sz="1000" b="1" dirty="0" smtClean="0"/>
              <a:t>Test </a:t>
            </a:r>
            <a:r>
              <a:rPr lang="en-US" sz="1000" b="1" dirty="0"/>
              <a:t>area.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6400" y="6934200"/>
            <a:ext cx="1283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Invalid</a:t>
            </a:r>
            <a:endParaRPr lang="en-US" sz="1000" b="1" dirty="0"/>
          </a:p>
          <a:p>
            <a:r>
              <a:rPr lang="en-US" sz="1000" b="1" dirty="0">
                <a:solidFill>
                  <a:srgbClr val="FF0000"/>
                </a:solidFill>
              </a:rPr>
              <a:t>No line </a:t>
            </a:r>
            <a:r>
              <a:rPr lang="en-US" sz="1000" b="1" dirty="0"/>
              <a:t>appears in the </a:t>
            </a:r>
            <a:r>
              <a:rPr lang="en-US" sz="1000" b="1" dirty="0">
                <a:solidFill>
                  <a:srgbClr val="FF0000"/>
                </a:solidFill>
              </a:rPr>
              <a:t>control (“C”) </a:t>
            </a:r>
            <a:r>
              <a:rPr lang="en-US" sz="1000" b="1" dirty="0"/>
              <a:t>area. Do not report invalid results. Repeat test with a new test device even if a line appears in the client area</a:t>
            </a:r>
            <a:r>
              <a:rPr lang="en-US" sz="1000" b="1" dirty="0" smtClean="0"/>
              <a:t>.</a:t>
            </a:r>
            <a:endParaRPr lang="en-US" sz="1000" b="1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0" y="105489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00" b="1"/>
          </a:p>
        </p:txBody>
      </p:sp>
      <p:pic>
        <p:nvPicPr>
          <p:cNvPr id="1039" name="Picture 15" descr="HIV_1"/>
          <p:cNvPicPr>
            <a:picLocks noChangeAspect="1" noChangeArrowheads="1"/>
          </p:cNvPicPr>
          <p:nvPr/>
        </p:nvPicPr>
        <p:blipFill>
          <a:blip r:embed="rId10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5418" r="29950" b="5869"/>
          <a:stretch>
            <a:fillRect/>
          </a:stretch>
        </p:blipFill>
        <p:spPr bwMode="auto">
          <a:xfrm>
            <a:off x="381000" y="7028020"/>
            <a:ext cx="598227" cy="18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00" b="1"/>
          </a:p>
        </p:txBody>
      </p:sp>
      <p:pic>
        <p:nvPicPr>
          <p:cNvPr id="1041" name="Picture 17" descr="HIV_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t="5452" r="30025" b="5869"/>
          <a:stretch>
            <a:fillRect/>
          </a:stretch>
        </p:blipFill>
        <p:spPr bwMode="auto">
          <a:xfrm>
            <a:off x="1021297" y="7028021"/>
            <a:ext cx="655103" cy="18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00" b="1"/>
          </a:p>
        </p:txBody>
      </p:sp>
      <p:pic>
        <p:nvPicPr>
          <p:cNvPr id="1043" name="Picture 19" descr="HIV_1_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7" t="5418" r="29875" b="3784"/>
          <a:stretch>
            <a:fillRect/>
          </a:stretch>
        </p:blipFill>
        <p:spPr bwMode="auto">
          <a:xfrm>
            <a:off x="1704975" y="7028021"/>
            <a:ext cx="581025" cy="18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00" b="1"/>
          </a:p>
        </p:txBody>
      </p:sp>
      <p:pic>
        <p:nvPicPr>
          <p:cNvPr id="1045" name="Picture 21" descr="HIV_004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0" t="8333" r="30272" b="8333"/>
          <a:stretch>
            <a:fillRect/>
          </a:stretch>
        </p:blipFill>
        <p:spPr bwMode="auto">
          <a:xfrm>
            <a:off x="3255062" y="7028021"/>
            <a:ext cx="614363" cy="18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00" b="1"/>
          </a:p>
        </p:txBody>
      </p:sp>
      <p:pic>
        <p:nvPicPr>
          <p:cNvPr id="1047" name="Picture 23" descr="HIV_009a"/>
          <p:cNvPicPr>
            <a:picLocks noChangeAspect="1" noChangeArrowheads="1"/>
          </p:cNvPicPr>
          <p:nvPr/>
        </p:nvPicPr>
        <p:blipFill>
          <a:blip r:embed="rId1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3" t="7716" r="29089" b="6944"/>
          <a:stretch>
            <a:fillRect/>
          </a:stretch>
        </p:blipFill>
        <p:spPr bwMode="auto">
          <a:xfrm>
            <a:off x="4822825" y="7028021"/>
            <a:ext cx="663575" cy="18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35185" y="6781800"/>
            <a:ext cx="18485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 </a:t>
            </a:r>
            <a:r>
              <a:rPr lang="en-US" sz="1000" b="1" dirty="0" smtClean="0"/>
              <a:t>HIV1              HIV 2</a:t>
            </a:r>
            <a:r>
              <a:rPr lang="en-US" sz="1000" b="1" dirty="0"/>
              <a:t> </a:t>
            </a:r>
            <a:r>
              <a:rPr lang="en-US" sz="1000" b="1" dirty="0" smtClean="0"/>
              <a:t>         HIV </a:t>
            </a:r>
            <a:r>
              <a:rPr lang="en-US" sz="1000" b="1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7267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57247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3114764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1295400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940808"/>
            <a:ext cx="6858000" cy="181936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-2779923" y="4078079"/>
            <a:ext cx="7845843" cy="22859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1792077" y="4078078"/>
            <a:ext cx="7845844" cy="22859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39375" y="698602"/>
            <a:ext cx="2277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Finger Prick – JOB AID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8229" y="2559928"/>
            <a:ext cx="17641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ea typeface="Times New Roman"/>
              </a:rPr>
              <a:t>Position hand palm-side up. </a:t>
            </a:r>
            <a:r>
              <a:rPr lang="en-US" sz="1000" b="1" dirty="0" smtClean="0">
                <a:ea typeface="Times New Roman"/>
              </a:rPr>
              <a:t>Choose  </a:t>
            </a:r>
            <a:r>
              <a:rPr lang="en-US" sz="1000" b="1" dirty="0">
                <a:ea typeface="Times New Roman"/>
              </a:rPr>
              <a:t>least </a:t>
            </a:r>
            <a:r>
              <a:rPr lang="en-US" sz="1000" b="1" dirty="0" smtClean="0">
                <a:ea typeface="Times New Roman"/>
              </a:rPr>
              <a:t>calloused finger (either middle or ring finger)</a:t>
            </a:r>
            <a:endParaRPr lang="en-US" sz="1000" b="1" dirty="0"/>
          </a:p>
        </p:txBody>
      </p:sp>
      <p:sp>
        <p:nvSpPr>
          <p:cNvPr id="3" name="Rectangle 2"/>
          <p:cNvSpPr/>
          <p:nvPr/>
        </p:nvSpPr>
        <p:spPr>
          <a:xfrm>
            <a:off x="4963457" y="2637616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Apply intermittent pressure </a:t>
            </a:r>
          </a:p>
          <a:p>
            <a:r>
              <a:rPr lang="en-US" sz="1000" b="1" dirty="0"/>
              <a:t>to help the blood flow </a:t>
            </a:r>
          </a:p>
        </p:txBody>
      </p:sp>
      <p:pic>
        <p:nvPicPr>
          <p:cNvPr id="39" name="Picture 6" descr="Fingerprick  3 apply 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1221" y="1402287"/>
            <a:ext cx="1638300" cy="10528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14857" y="3191921"/>
            <a:ext cx="1971143" cy="1748887"/>
            <a:chOff x="4848758" y="1398224"/>
            <a:chExt cx="1971143" cy="1748887"/>
          </a:xfrm>
        </p:grpSpPr>
        <p:sp>
          <p:nvSpPr>
            <p:cNvPr id="4" name="Rectangle 3"/>
            <p:cNvSpPr/>
            <p:nvPr/>
          </p:nvSpPr>
          <p:spPr>
            <a:xfrm>
              <a:off x="5074227" y="2439225"/>
              <a:ext cx="17456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/>
                <a:t>Disinfect fingertip. Start in the middle and work outward to avoid contamination. Allow to </a:t>
              </a:r>
              <a:r>
                <a:rPr lang="en-US" sz="1000" b="1" dirty="0" smtClean="0"/>
                <a:t>dry </a:t>
              </a:r>
              <a:endParaRPr lang="en-US" sz="1000" b="1" dirty="0"/>
            </a:p>
          </p:txBody>
        </p:sp>
        <p:pic>
          <p:nvPicPr>
            <p:cNvPr id="40" name="Picture 9" descr="Fingerprick  4 clean fing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48758" y="1398224"/>
              <a:ext cx="1552042" cy="101699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589191" y="3172193"/>
            <a:ext cx="1824102" cy="1569828"/>
            <a:chOff x="426903" y="3102039"/>
            <a:chExt cx="1824102" cy="1569828"/>
          </a:xfrm>
        </p:grpSpPr>
        <p:sp>
          <p:nvSpPr>
            <p:cNvPr id="6" name="Rectangle 5"/>
            <p:cNvSpPr/>
            <p:nvPr/>
          </p:nvSpPr>
          <p:spPr>
            <a:xfrm>
              <a:off x="650805" y="4117869"/>
              <a:ext cx="16002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/>
                <a:t>Hold the finger and firmly place a new sterile lancet off-center on the fingertip </a:t>
              </a:r>
            </a:p>
          </p:txBody>
        </p:sp>
        <p:pic>
          <p:nvPicPr>
            <p:cNvPr id="42" name="Picture 15" descr="Fingerprick  5 place lance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20477" r="20000" b="12799"/>
            <a:stretch>
              <a:fillRect/>
            </a:stretch>
          </p:blipFill>
          <p:spPr>
            <a:xfrm>
              <a:off x="426903" y="3102039"/>
              <a:ext cx="1626507" cy="99142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819400" y="4419600"/>
            <a:ext cx="1752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4706723" y="3172193"/>
            <a:ext cx="1832395" cy="1426525"/>
            <a:chOff x="2609849" y="3145602"/>
            <a:chExt cx="1832395" cy="1426525"/>
          </a:xfrm>
        </p:grpSpPr>
        <p:sp>
          <p:nvSpPr>
            <p:cNvPr id="9" name="Rectangle 8"/>
            <p:cNvSpPr/>
            <p:nvPr/>
          </p:nvSpPr>
          <p:spPr>
            <a:xfrm>
              <a:off x="2911056" y="4172017"/>
              <a:ext cx="1531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/>
                <a:t>Firmly press the lancet </a:t>
              </a:r>
            </a:p>
            <a:p>
              <a:r>
                <a:rPr lang="en-US" sz="1000" b="1" dirty="0"/>
                <a:t>to puncture the fingertip </a:t>
              </a:r>
            </a:p>
          </p:txBody>
        </p:sp>
        <p:pic>
          <p:nvPicPr>
            <p:cNvPr id="46" name="Picture 15" descr="Fingerprick  5 place lance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20477" r="20000" b="12799"/>
            <a:stretch>
              <a:fillRect/>
            </a:stretch>
          </p:blipFill>
          <p:spPr>
            <a:xfrm>
              <a:off x="2609849" y="3145602"/>
              <a:ext cx="1638301" cy="96919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0" name="Rectangle 49"/>
          <p:cNvSpPr/>
          <p:nvPr/>
        </p:nvSpPr>
        <p:spPr>
          <a:xfrm>
            <a:off x="5143369" y="4495800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00" b="1" dirty="0"/>
          </a:p>
        </p:txBody>
      </p:sp>
      <p:pic>
        <p:nvPicPr>
          <p:cNvPr id="47" name="Picture 16" descr="Fingerprick  7 wipe bloo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621" y="5027621"/>
            <a:ext cx="1552043" cy="9530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02531" y="6019800"/>
            <a:ext cx="1821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Wipe away the 1st drop of </a:t>
            </a:r>
            <a:r>
              <a:rPr lang="en-US" sz="1000" b="1" dirty="0" smtClean="0"/>
              <a:t>blood with  a </a:t>
            </a:r>
            <a:r>
              <a:rPr lang="en-US" sz="1000" b="1" dirty="0"/>
              <a:t>sterile gauze pad or cotton ball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740651" y="6073914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b="1" dirty="0"/>
              <a:t>If necessary, apply intermittent pressure on opposite side of finger for blood to flow</a:t>
            </a:r>
          </a:p>
        </p:txBody>
      </p:sp>
      <p:pic>
        <p:nvPicPr>
          <p:cNvPr id="55" name="Picture 20" descr="Fingerprick  9 apply gauz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849" y="5029200"/>
            <a:ext cx="1638300" cy="990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5105400" y="6075402"/>
            <a:ext cx="175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000" b="1" dirty="0"/>
              <a:t>Apply a gauze pad or cotton ball </a:t>
            </a:r>
            <a:r>
              <a:rPr lang="en-US" altLang="en-US" sz="1000" b="1" dirty="0" smtClean="0"/>
              <a:t>to </a:t>
            </a:r>
            <a:r>
              <a:rPr lang="en-US" altLang="en-US" sz="1000" b="1" dirty="0"/>
              <a:t>the puncture site until the </a:t>
            </a:r>
            <a:r>
              <a:rPr lang="en-US" altLang="en-US" sz="1000" b="1" dirty="0" smtClean="0"/>
              <a:t>bleeding </a:t>
            </a:r>
            <a:r>
              <a:rPr lang="en-US" altLang="en-US" sz="1000" b="1" dirty="0"/>
              <a:t>stops</a:t>
            </a:r>
          </a:p>
        </p:txBody>
      </p:sp>
      <p:pic>
        <p:nvPicPr>
          <p:cNvPr id="48" name="Picture 3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1366473"/>
            <a:ext cx="1612742" cy="108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676791" y="2416314"/>
            <a:ext cx="1609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Ask </a:t>
            </a:r>
            <a:r>
              <a:rPr lang="en-US" sz="1000" b="1" dirty="0"/>
              <a:t>client to rub/massage </a:t>
            </a:r>
          </a:p>
          <a:p>
            <a:r>
              <a:rPr lang="en-US" sz="1000" b="1" dirty="0"/>
              <a:t>hands </a:t>
            </a:r>
            <a:r>
              <a:rPr lang="en-US" sz="1000" b="1" dirty="0" smtClean="0"/>
              <a:t>together.  Ensure the clients hands are warm to touch.</a:t>
            </a:r>
            <a:endParaRPr lang="en-US" sz="1000" b="1" dirty="0"/>
          </a:p>
        </p:txBody>
      </p:sp>
      <p:pic>
        <p:nvPicPr>
          <p:cNvPr id="61" name="Picture 60" descr="Fingerprick 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3" y="6983860"/>
            <a:ext cx="81354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2" descr="Fingerprick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47" y="6983860"/>
            <a:ext cx="81354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03003" y="7928225"/>
            <a:ext cx="1637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b="1" dirty="0"/>
              <a:t>Properly dispose of all </a:t>
            </a:r>
            <a:endParaRPr lang="en-US" altLang="en-US" sz="1000" b="1" dirty="0" smtClean="0"/>
          </a:p>
          <a:p>
            <a:r>
              <a:rPr lang="en-US" altLang="en-US" sz="1000" b="1" dirty="0" smtClean="0"/>
              <a:t>contaminated supplies.  Do not retrieve anything from the waste containers.   </a:t>
            </a:r>
            <a:endParaRPr lang="en-US" sz="1000" b="1" dirty="0"/>
          </a:p>
        </p:txBody>
      </p:sp>
      <p:grpSp>
        <p:nvGrpSpPr>
          <p:cNvPr id="65" name="Group 64"/>
          <p:cNvGrpSpPr/>
          <p:nvPr/>
        </p:nvGrpSpPr>
        <p:grpSpPr>
          <a:xfrm>
            <a:off x="2622487" y="1253988"/>
            <a:ext cx="1718364" cy="1293041"/>
            <a:chOff x="535872" y="2456577"/>
            <a:chExt cx="3886201" cy="3498847"/>
          </a:xfrm>
        </p:grpSpPr>
        <p:pic>
          <p:nvPicPr>
            <p:cNvPr id="66" name="Picture 2" descr="F:\Botswana BCPP\BCPP Pictures\849WLWNH\IMG_1147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1" t="17664" r="21298" b="11168"/>
            <a:stretch/>
          </p:blipFill>
          <p:spPr bwMode="auto">
            <a:xfrm>
              <a:off x="535872" y="2678824"/>
              <a:ext cx="3886201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7" name="Straight Arrow Connector 66"/>
            <p:cNvCxnSpPr/>
            <p:nvPr/>
          </p:nvCxnSpPr>
          <p:spPr>
            <a:xfrm>
              <a:off x="1708051" y="2456577"/>
              <a:ext cx="0" cy="5485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2133600" y="2514600"/>
              <a:ext cx="7627" cy="6399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2909456" y="2514599"/>
              <a:ext cx="0" cy="6399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Arrow Connector 70"/>
          <p:cNvCxnSpPr/>
          <p:nvPr/>
        </p:nvCxnSpPr>
        <p:spPr>
          <a:xfrm>
            <a:off x="3824416" y="1295400"/>
            <a:ext cx="0" cy="2102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5" descr="\\cdc.gov\private\L131\iqz5\Shanmugam_HIVtest-\JDG_8575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61" y="4979334"/>
            <a:ext cx="816995" cy="5423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51" y="4979334"/>
            <a:ext cx="816995" cy="5364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42" y="5550690"/>
            <a:ext cx="893058" cy="54531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235" y="1067642"/>
            <a:ext cx="685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" y="1295400"/>
            <a:ext cx="6868235" cy="198268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1361" y="2653850"/>
            <a:ext cx="324157" cy="34529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1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55987" y="2653850"/>
            <a:ext cx="304800" cy="3020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2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10835" y="2660034"/>
            <a:ext cx="304800" cy="3020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262" y="2583192"/>
            <a:ext cx="1312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ea typeface="Times New Roman"/>
              </a:rPr>
              <a:t>Collect all necessary lab supplies.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4974" y="2438401"/>
            <a:ext cx="15426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Examine tube. Make sure </a:t>
            </a:r>
            <a:endParaRPr lang="en-US" sz="1000" b="1" dirty="0" smtClean="0">
              <a:solidFill>
                <a:prstClr val="black"/>
              </a:solidFill>
            </a:endParaRPr>
          </a:p>
          <a:p>
            <a:r>
              <a:rPr lang="en-US" sz="1000" b="1" dirty="0" smtClean="0">
                <a:solidFill>
                  <a:prstClr val="black"/>
                </a:solidFill>
              </a:rPr>
              <a:t>the green colored </a:t>
            </a:r>
            <a:r>
              <a:rPr lang="en-US" sz="1000" b="1" dirty="0">
                <a:solidFill>
                  <a:prstClr val="black"/>
                </a:solidFill>
              </a:rPr>
              <a:t>dried </a:t>
            </a:r>
            <a:r>
              <a:rPr lang="en-US" sz="1000" b="1" dirty="0" smtClean="0">
                <a:solidFill>
                  <a:prstClr val="black"/>
                </a:solidFill>
              </a:rPr>
              <a:t>specimen is </a:t>
            </a:r>
            <a:r>
              <a:rPr lang="en-US" sz="1000" b="1" dirty="0">
                <a:solidFill>
                  <a:prstClr val="black"/>
                </a:solidFill>
              </a:rPr>
              <a:t>present and </a:t>
            </a:r>
            <a:endParaRPr lang="en-US" sz="1000" b="1" dirty="0" smtClean="0">
              <a:solidFill>
                <a:prstClr val="black"/>
              </a:solidFill>
            </a:endParaRPr>
          </a:p>
          <a:p>
            <a:r>
              <a:rPr lang="en-US" sz="1000" b="1" dirty="0" smtClean="0">
                <a:solidFill>
                  <a:prstClr val="black"/>
                </a:solidFill>
              </a:rPr>
              <a:t>sits </a:t>
            </a:r>
            <a:r>
              <a:rPr lang="en-US" sz="1000" b="1" dirty="0">
                <a:solidFill>
                  <a:prstClr val="black"/>
                </a:solidFill>
              </a:rPr>
              <a:t>at </a:t>
            </a:r>
            <a:r>
              <a:rPr lang="en-US" sz="1000" b="1" dirty="0" smtClean="0">
                <a:solidFill>
                  <a:prstClr val="black"/>
                </a:solidFill>
              </a:rPr>
              <a:t>the bottom </a:t>
            </a:r>
            <a:r>
              <a:rPr lang="en-US" sz="1000" b="1" dirty="0">
                <a:solidFill>
                  <a:prstClr val="black"/>
                </a:solidFill>
              </a:rPr>
              <a:t>of the tube.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1" y="2577201"/>
            <a:ext cx="1600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If not, tap the tube until the specimen is visible at the bottom.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392668"/>
            <a:ext cx="397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DRIED TUBE </a:t>
            </a:r>
            <a:r>
              <a:rPr lang="en-US" b="1" dirty="0" smtClean="0">
                <a:solidFill>
                  <a:prstClr val="black"/>
                </a:solidFill>
              </a:rPr>
              <a:t>SPECIMEN (DTS) </a:t>
            </a:r>
            <a:r>
              <a:rPr lang="en-US" b="1" dirty="0">
                <a:solidFill>
                  <a:prstClr val="black"/>
                </a:solidFill>
              </a:rPr>
              <a:t>– JOB AID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648200" y="1295400"/>
            <a:ext cx="0" cy="6469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62200" y="1295400"/>
            <a:ext cx="0" cy="6469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5068" y="4643591"/>
            <a:ext cx="323958" cy="33147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2645965" y="4643591"/>
            <a:ext cx="304800" cy="3020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5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02183" y="4643591"/>
            <a:ext cx="304800" cy="3020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518" y="4580566"/>
            <a:ext cx="1386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Open the tubes only when the specimen appears at the bottom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0765" y="4580566"/>
            <a:ext cx="1627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Using </a:t>
            </a:r>
            <a:r>
              <a:rPr lang="en-US" sz="1000" b="1" dirty="0" smtClean="0">
                <a:solidFill>
                  <a:prstClr val="black"/>
                </a:solidFill>
              </a:rPr>
              <a:t>a disposable </a:t>
            </a:r>
          </a:p>
          <a:p>
            <a:r>
              <a:rPr lang="en-US" sz="1000" b="1" dirty="0" smtClean="0">
                <a:solidFill>
                  <a:prstClr val="black"/>
                </a:solidFill>
              </a:rPr>
              <a:t>pipette</a:t>
            </a:r>
            <a:r>
              <a:rPr lang="en-US" sz="1000" b="1" dirty="0">
                <a:solidFill>
                  <a:prstClr val="black"/>
                </a:solidFill>
              </a:rPr>
              <a:t>, </a:t>
            </a:r>
            <a:r>
              <a:rPr lang="en-US" sz="1000" b="1" dirty="0" smtClean="0">
                <a:solidFill>
                  <a:prstClr val="black"/>
                </a:solidFill>
              </a:rPr>
              <a:t>add </a:t>
            </a:r>
            <a:r>
              <a:rPr lang="en-US" sz="1000" b="1" dirty="0" smtClean="0">
                <a:solidFill>
                  <a:prstClr val="black"/>
                </a:solidFill>
              </a:rPr>
              <a:t>5 </a:t>
            </a:r>
            <a:r>
              <a:rPr lang="en-US" sz="1000" b="1" dirty="0" smtClean="0">
                <a:solidFill>
                  <a:prstClr val="black"/>
                </a:solidFill>
              </a:rPr>
              <a:t>drops (~200µL)  </a:t>
            </a:r>
            <a:r>
              <a:rPr lang="en-US" sz="1000" b="1" dirty="0">
                <a:solidFill>
                  <a:prstClr val="black"/>
                </a:solidFill>
              </a:rPr>
              <a:t>of “PT buffer” </a:t>
            </a:r>
            <a:endParaRPr lang="en-US" sz="1000" b="1" dirty="0" smtClean="0">
              <a:solidFill>
                <a:prstClr val="black"/>
              </a:solidFill>
            </a:endParaRPr>
          </a:p>
          <a:p>
            <a:r>
              <a:rPr lang="en-US" sz="1000" b="1" dirty="0" smtClean="0">
                <a:solidFill>
                  <a:prstClr val="black"/>
                </a:solidFill>
              </a:rPr>
              <a:t>to </a:t>
            </a:r>
            <a:r>
              <a:rPr lang="en-US" sz="1000" b="1" dirty="0">
                <a:solidFill>
                  <a:prstClr val="black"/>
                </a:solidFill>
              </a:rPr>
              <a:t>the dried tube </a:t>
            </a:r>
            <a:r>
              <a:rPr lang="en-US" sz="1000" b="1" dirty="0" smtClean="0">
                <a:solidFill>
                  <a:prstClr val="black"/>
                </a:solidFill>
              </a:rPr>
              <a:t>specimen. 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1029" y="4579207"/>
            <a:ext cx="979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Cap the tubes.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3276600"/>
            <a:ext cx="6868235" cy="22063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3" name="Picture 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583" y="3502770"/>
            <a:ext cx="1538552" cy="1066694"/>
          </a:xfrm>
          <a:prstGeom prst="rect">
            <a:avLst/>
          </a:prstGeom>
          <a:noFill/>
        </p:spPr>
      </p:pic>
      <p:pic>
        <p:nvPicPr>
          <p:cNvPr id="55" name="Picture 6" descr="\\cdc\project\NCHM_DCS_PhotoShare\PhotoServices\Share\Shanmugam_HIVtest-\JDG_854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4" y="3505306"/>
            <a:ext cx="1538552" cy="10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\\cdc\project\NCHM_DCS_PhotoShare\PhotoServices\Share\Shanmugam_HIVtest-\JDG_8552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65" y="3507841"/>
            <a:ext cx="1537636" cy="10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\\cdc.gov\private\L131\iqz5\Shanmugam_HIVtest-\JDG_8525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9" y="1534400"/>
            <a:ext cx="1538552" cy="10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\\cdc.gov\private\L131\iqz5\Shanmugam_HIVtest-\JDG_8533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16120" b="8284"/>
          <a:stretch/>
        </p:blipFill>
        <p:spPr bwMode="auto">
          <a:xfrm>
            <a:off x="3005232" y="1385843"/>
            <a:ext cx="1093122" cy="10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1" y="5482900"/>
            <a:ext cx="6868236" cy="228242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5462" y="6895144"/>
            <a:ext cx="304800" cy="3020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7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655967" y="6895144"/>
            <a:ext cx="304800" cy="3020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7" name="Oval 26"/>
          <p:cNvSpPr/>
          <p:nvPr/>
        </p:nvSpPr>
        <p:spPr>
          <a:xfrm>
            <a:off x="4796495" y="6895144"/>
            <a:ext cx="304800" cy="3020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262" y="6839937"/>
            <a:ext cx="1205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Tap the tubes to mix well.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11121" y="6839937"/>
            <a:ext cx="1494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Leave tubes standing </a:t>
            </a:r>
            <a:endParaRPr lang="en-US" sz="1000" b="1" dirty="0" smtClean="0">
              <a:solidFill>
                <a:prstClr val="black"/>
              </a:solidFill>
            </a:endParaRPr>
          </a:p>
          <a:p>
            <a:r>
              <a:rPr lang="en-US" sz="1000" b="1" dirty="0" smtClean="0">
                <a:solidFill>
                  <a:prstClr val="black"/>
                </a:solidFill>
              </a:rPr>
              <a:t>upright </a:t>
            </a:r>
            <a:r>
              <a:rPr lang="en-US" sz="1000" b="1" dirty="0">
                <a:solidFill>
                  <a:prstClr val="black"/>
                </a:solidFill>
              </a:rPr>
              <a:t>at room temperature </a:t>
            </a:r>
            <a:endParaRPr lang="en-US" sz="1000" b="1" dirty="0" smtClean="0">
              <a:solidFill>
                <a:prstClr val="black"/>
              </a:solidFill>
            </a:endParaRPr>
          </a:p>
          <a:p>
            <a:r>
              <a:rPr lang="en-US" sz="1000" b="1" dirty="0" smtClean="0">
                <a:solidFill>
                  <a:prstClr val="black"/>
                </a:solidFill>
              </a:rPr>
              <a:t>overnight</a:t>
            </a:r>
            <a:r>
              <a:rPr lang="en-US" sz="1000" b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31029" y="6837247"/>
            <a:ext cx="14004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The next day, tap tubes to </a:t>
            </a:r>
            <a:r>
              <a:rPr lang="en-US" sz="1000" b="1" dirty="0" smtClean="0">
                <a:solidFill>
                  <a:prstClr val="black"/>
                </a:solidFill>
              </a:rPr>
              <a:t>mix </a:t>
            </a:r>
            <a:r>
              <a:rPr lang="en-US" sz="1000" b="1" dirty="0">
                <a:solidFill>
                  <a:prstClr val="black"/>
                </a:solidFill>
              </a:rPr>
              <a:t>and test according to testing procedures and algorithm.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53235" y="7772400"/>
            <a:ext cx="4533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Note:</a:t>
            </a:r>
          </a:p>
          <a:p>
            <a:r>
              <a:rPr lang="en-US" sz="1000" b="1" dirty="0" smtClean="0">
                <a:solidFill>
                  <a:prstClr val="black"/>
                </a:solidFill>
              </a:rPr>
              <a:t>Reconstitute </a:t>
            </a:r>
            <a:r>
              <a:rPr lang="en-US" sz="1000" b="1" dirty="0">
                <a:solidFill>
                  <a:prstClr val="black"/>
                </a:solidFill>
              </a:rPr>
              <a:t>only when you are ready to test the DTS panel the next </a:t>
            </a:r>
            <a:r>
              <a:rPr lang="en-US" sz="1000" b="1" dirty="0" smtClean="0">
                <a:solidFill>
                  <a:prstClr val="black"/>
                </a:solidFill>
              </a:rPr>
              <a:t>day.</a:t>
            </a:r>
          </a:p>
          <a:p>
            <a:r>
              <a:rPr lang="en-US" sz="1000" b="1" dirty="0" smtClean="0">
                <a:solidFill>
                  <a:prstClr val="black"/>
                </a:solidFill>
              </a:rPr>
              <a:t>Record </a:t>
            </a:r>
            <a:r>
              <a:rPr lang="en-US" sz="1000" b="1" dirty="0">
                <a:solidFill>
                  <a:prstClr val="black"/>
                </a:solidFill>
              </a:rPr>
              <a:t>the results on the Results submission form and send to the reference lab.</a:t>
            </a:r>
          </a:p>
        </p:txBody>
      </p:sp>
      <p:pic>
        <p:nvPicPr>
          <p:cNvPr id="54" name="Picture 5" descr="\\cdc\project\NCHM_DCS_PhotoShare\PhotoServices\Share\Shanmugam_HIVtest-\JDG_8538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4" y="5770447"/>
            <a:ext cx="1527634" cy="10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\\cdc\project\NCHM_DCS_PhotoShare\PhotoServices\Share\Shanmugam_HIVtest-\JDG_8566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t="9515" r="15597" b="16045"/>
          <a:stretch/>
        </p:blipFill>
        <p:spPr bwMode="auto">
          <a:xfrm>
            <a:off x="2808367" y="5770447"/>
            <a:ext cx="152763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\\cdc.gov\private\L131\iqz5\Shanmugam_HIVtest-\JDG_8538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5" y="5774214"/>
            <a:ext cx="1538552" cy="10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\\cdc.gov\private\L131\iqz5\Shanmugam_HIVtest-\JDG_8538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35" y="1525334"/>
            <a:ext cx="1538552" cy="10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57167"/>
            <a:ext cx="2911121" cy="486833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Module 7. Proficiency </a:t>
            </a:r>
            <a:r>
              <a:rPr lang="en-US" b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Testing Programs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9" name="Footer Placeholder 4"/>
          <p:cNvSpPr txBox="1">
            <a:spLocks/>
          </p:cNvSpPr>
          <p:nvPr/>
        </p:nvSpPr>
        <p:spPr>
          <a:xfrm>
            <a:off x="3946879" y="8657167"/>
            <a:ext cx="29111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Handout # 7.1H1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1076</Words>
  <Application>Microsoft Office PowerPoint</Application>
  <PresentationFormat>On-screen Show (4:3)</PresentationFormat>
  <Paragraphs>118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CDC User</dc:creator>
  <cp:lastModifiedBy>Williams, LaTasha (CDC/CGH/DGHT) (CTR)</cp:lastModifiedBy>
  <cp:revision>186</cp:revision>
  <cp:lastPrinted>2016-04-01T15:43:34Z</cp:lastPrinted>
  <dcterms:created xsi:type="dcterms:W3CDTF">2014-03-26T13:10:37Z</dcterms:created>
  <dcterms:modified xsi:type="dcterms:W3CDTF">2018-03-01T17:45:25Z</dcterms:modified>
</cp:coreProperties>
</file>